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66" r:id="rId2"/>
    <p:sldId id="256" r:id="rId3"/>
    <p:sldId id="263" r:id="rId4"/>
    <p:sldId id="258" r:id="rId5"/>
    <p:sldId id="259" r:id="rId6"/>
    <p:sldId id="260" r:id="rId7"/>
    <p:sldId id="261" r:id="rId8"/>
    <p:sldId id="262" r:id="rId9"/>
    <p:sldId id="265" r:id="rId10"/>
    <p:sldId id="268"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5" d="100"/>
          <a:sy n="95" d="100"/>
        </p:scale>
        <p:origin x="-45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smtClean="0"/>
              <a:t>Click to edit Master title style</a:t>
            </a:r>
            <a:endParaRPr kumimoji="0" lang="en-US"/>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7" name="Date Placeholder 6"/>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20" name="Footer Placeholder 19"/>
          <p:cNvSpPr>
            <a:spLocks noGrp="1"/>
          </p:cNvSpPr>
          <p:nvPr>
            <p:ph type="ftr" sz="quarter" idx="11"/>
          </p:nvPr>
        </p:nvSpPr>
        <p:spPr/>
        <p:txBody>
          <a:bodyPr/>
          <a:lstStyle>
            <a:extLst/>
          </a:lstStyle>
          <a:p>
            <a:endParaRPr lang="en-US"/>
          </a:p>
        </p:txBody>
      </p:sp>
      <p:sp>
        <p:nvSpPr>
          <p:cNvPr id="10" name="Slide Number Placeholder 9"/>
          <p:cNvSpPr>
            <a:spLocks noGrp="1"/>
          </p:cNvSpPr>
          <p:nvPr>
            <p:ph type="sldNum" sz="quarter" idx="12"/>
          </p:nvPr>
        </p:nvSpPr>
        <p:spPr/>
        <p:txBody>
          <a:bodyPr/>
          <a:lstStyle>
            <a:extLst/>
          </a:lstStyle>
          <a:p>
            <a:fld id="{624E52E0-DD81-48AF-BAF4-5EA33D6F1EDD}" type="slidenum">
              <a:rPr lang="en-US" smtClean="0"/>
              <a:pPr/>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624E52E0-DD81-48AF-BAF4-5EA33D6F1EDD}" type="slidenum">
              <a:rPr lang="en-US" smtClean="0"/>
              <a:pPr/>
              <a:t>‹#›</a:t>
            </a:fld>
            <a:endParaRPr lang="en-US"/>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624E52E0-DD81-48AF-BAF4-5EA33D6F1EDD}" type="slidenum">
              <a:rPr lang="en-US" smtClean="0"/>
              <a:pPr/>
              <a:t>‹#›</a:t>
            </a:fld>
            <a:endParaRPr lang="en-US"/>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24E52E0-DD81-48AF-BAF4-5EA33D6F1ED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465A214E-7F43-41E1-9CEB-A98E7BDD5605}" type="datetimeFigureOut">
              <a:rPr lang="en-US" smtClean="0"/>
              <a:pPr/>
              <a:t>12/10/2010</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624E52E0-DD81-48AF-BAF4-5EA33D6F1EDD}" type="slidenum">
              <a:rPr lang="en-US" smtClean="0"/>
              <a:pPr/>
              <a:t>‹#›</a:t>
            </a:fld>
            <a:endParaRPr lang="en-US"/>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465A214E-7F43-41E1-9CEB-A98E7BDD5605}" type="datetimeFigureOut">
              <a:rPr lang="en-US" smtClean="0"/>
              <a:pPr/>
              <a:t>12/10/2010</a:t>
            </a:fld>
            <a:endParaRPr lang="en-US"/>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624E52E0-DD81-48AF-BAF4-5EA33D6F1EDD}" type="slidenum">
              <a:rPr lang="en-US" smtClean="0"/>
              <a:pPr/>
              <a:t>‹#›</a:t>
            </a:fld>
            <a:endParaRPr lang="en-US"/>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hyperlink" Target="http://67pics.com/view2.php?q=Pictures%20Of%20World%20Trade%20Center%20911&amp;url=http://2.bp.blogspot.com/_QtvAcWMueqk/SqnWR7lHgqI/AAAAAAAABWo/hkCfqFIgtaQ/s400/wtc_9-11.jpg" TargetMode="Externa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What is terrorism? Who are </a:t>
            </a:r>
            <a:r>
              <a:rPr lang="en-US" dirty="0" smtClean="0"/>
              <a:t>Terrorists?</a:t>
            </a:r>
            <a:endParaRPr lang="en-US" dirty="0" smtClean="0"/>
          </a:p>
          <a:p>
            <a:r>
              <a:rPr lang="en-US" dirty="0" smtClean="0"/>
              <a:t>Take thirty seconds and discuss it with a partner and be prepared to share.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304800" y="1295400"/>
            <a:ext cx="4495800" cy="1371600"/>
          </a:xfrm>
        </p:spPr>
        <p:txBody>
          <a:bodyPr>
            <a:noAutofit/>
          </a:bodyPr>
          <a:lstStyle/>
          <a:p>
            <a:r>
              <a:rPr lang="en-US" sz="1600" dirty="0" smtClean="0"/>
              <a:t>Ku Klux Klan far-right  terror organization in the United States, which have advocated extremist reactionary currents such as white supremacy, white nationalism anti-Jewish and Catholic, and anti-immigration historically expressed through Christian terrorism and a fervent anti-communist stance. The current manifestation is splintered into several chapters and is widely considered to be a hate group .</a:t>
            </a:r>
            <a:endParaRPr lang="en-US" sz="1600" dirty="0">
              <a:solidFill>
                <a:schemeClr val="tx1"/>
              </a:solidFill>
            </a:endParaRPr>
          </a:p>
        </p:txBody>
      </p:sp>
      <p:pic>
        <p:nvPicPr>
          <p:cNvPr id="1026" name="Picture 2" descr="http://www.freemasonry.bcy.ca/anti-masonry/kkk_1925.jpg"/>
          <p:cNvPicPr>
            <a:picLocks noChangeAspect="1" noChangeArrowheads="1"/>
          </p:cNvPicPr>
          <p:nvPr/>
        </p:nvPicPr>
        <p:blipFill>
          <a:blip r:embed="rId2" cstate="print"/>
          <a:srcRect/>
          <a:stretch>
            <a:fillRect/>
          </a:stretch>
        </p:blipFill>
        <p:spPr bwMode="auto">
          <a:xfrm>
            <a:off x="5531788" y="304800"/>
            <a:ext cx="3383612" cy="2590800"/>
          </a:xfrm>
          <a:prstGeom prst="rect">
            <a:avLst/>
          </a:prstGeom>
          <a:noFill/>
        </p:spPr>
      </p:pic>
      <p:pic>
        <p:nvPicPr>
          <p:cNvPr id="1030" name="Picture 6" descr="http://photos.upi.com/slideshow/lbox/91db2af0c63ff114c0ba38485f00ee7a/KU-KLUX-KLAN-ABCD-FILES.jpg"/>
          <p:cNvPicPr>
            <a:picLocks noChangeAspect="1" noChangeArrowheads="1"/>
          </p:cNvPicPr>
          <p:nvPr/>
        </p:nvPicPr>
        <p:blipFill>
          <a:blip r:embed="rId3" cstate="print"/>
          <a:srcRect/>
          <a:stretch>
            <a:fillRect/>
          </a:stretch>
        </p:blipFill>
        <p:spPr bwMode="auto">
          <a:xfrm>
            <a:off x="0" y="4419600"/>
            <a:ext cx="3644143" cy="2438400"/>
          </a:xfrm>
          <a:prstGeom prst="rect">
            <a:avLst/>
          </a:prstGeom>
          <a:noFill/>
        </p:spPr>
      </p:pic>
      <p:pic>
        <p:nvPicPr>
          <p:cNvPr id="1032" name="Picture 8" descr="http://www.encyclopediaofalabama.org/media_content/m-4190.jpg"/>
          <p:cNvPicPr>
            <a:picLocks noChangeAspect="1" noChangeArrowheads="1"/>
          </p:cNvPicPr>
          <p:nvPr/>
        </p:nvPicPr>
        <p:blipFill>
          <a:blip r:embed="rId4" cstate="print"/>
          <a:srcRect/>
          <a:stretch>
            <a:fillRect/>
          </a:stretch>
        </p:blipFill>
        <p:spPr bwMode="auto">
          <a:xfrm>
            <a:off x="2743200" y="2667000"/>
            <a:ext cx="3355689" cy="2514600"/>
          </a:xfrm>
          <a:prstGeom prst="rect">
            <a:avLst/>
          </a:prstGeom>
          <a:noFill/>
        </p:spPr>
      </p:pic>
      <p:pic>
        <p:nvPicPr>
          <p:cNvPr id="1034" name="Picture 10" descr="http://2.bp.blogspot.com/_A0F9qTwBOq4/SY2rAI5KrBI/AAAAAAAABGc/Kt3ax90IlSI/s400/Klan-sheet-music.jpg"/>
          <p:cNvPicPr>
            <a:picLocks noChangeAspect="1" noChangeArrowheads="1"/>
          </p:cNvPicPr>
          <p:nvPr/>
        </p:nvPicPr>
        <p:blipFill>
          <a:blip r:embed="rId5" cstate="print"/>
          <a:srcRect/>
          <a:stretch>
            <a:fillRect/>
          </a:stretch>
        </p:blipFill>
        <p:spPr bwMode="auto">
          <a:xfrm>
            <a:off x="6172200" y="3429000"/>
            <a:ext cx="2495550" cy="32575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What is terrorism? Who are </a:t>
            </a:r>
            <a:r>
              <a:rPr lang="en-US" dirty="0" smtClean="0"/>
              <a:t>Terrorists?</a:t>
            </a:r>
            <a:endParaRPr lang="en-US" dirty="0" smtClean="0"/>
          </a:p>
          <a:p>
            <a:r>
              <a:rPr lang="en-US" dirty="0" smtClean="0"/>
              <a:t>One man’s Terrorist is another man’s hero</a:t>
            </a:r>
          </a:p>
          <a:p>
            <a:pPr>
              <a:buNone/>
            </a:pPr>
            <a:endParaRPr lang="en-US" dirty="0" smtClean="0"/>
          </a:p>
          <a:p>
            <a:endParaRPr lang="en-US" dirty="0" smtClean="0"/>
          </a:p>
          <a:p>
            <a:endParaRPr lang="en-US" dirty="0" smtClean="0"/>
          </a:p>
          <a:p>
            <a:pPr>
              <a:buNone/>
            </a:pPr>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Terrorism</a:t>
            </a:r>
            <a:endParaRPr lang="en-US" dirty="0"/>
          </a:p>
        </p:txBody>
      </p:sp>
      <p:sp>
        <p:nvSpPr>
          <p:cNvPr id="3" name="Subtitle 2"/>
          <p:cNvSpPr>
            <a:spLocks noGrp="1"/>
          </p:cNvSpPr>
          <p:nvPr>
            <p:ph type="subTitle" idx="1"/>
          </p:nvPr>
        </p:nvSpPr>
        <p:spPr>
          <a:xfrm>
            <a:off x="838200" y="2895600"/>
            <a:ext cx="7467600" cy="2667000"/>
          </a:xfrm>
        </p:spPr>
        <p:txBody>
          <a:bodyPr>
            <a:normAutofit fontScale="77500" lnSpcReduction="20000"/>
          </a:bodyPr>
          <a:lstStyle/>
          <a:p>
            <a:pPr algn="l"/>
            <a:r>
              <a:rPr lang="en-US" dirty="0" smtClean="0"/>
              <a:t/>
            </a:r>
            <a:br>
              <a:rPr lang="en-US" dirty="0" smtClean="0"/>
            </a:br>
            <a:r>
              <a:rPr lang="en-US" b="1" dirty="0" smtClean="0"/>
              <a:t>Pronounced:</a:t>
            </a:r>
            <a:br>
              <a:rPr lang="en-US" b="1" dirty="0" smtClean="0"/>
            </a:br>
            <a:r>
              <a:rPr lang="en-US" dirty="0" smtClean="0">
                <a:latin typeface="Albertus Medium" pitchFamily="18" charset="0"/>
              </a:rPr>
              <a:t>/ˈ</a:t>
            </a:r>
            <a:r>
              <a:rPr lang="en-US" dirty="0" err="1" smtClean="0">
                <a:latin typeface="Albertus Medium" pitchFamily="18" charset="0"/>
              </a:rPr>
              <a:t>terɚˌɪzəm</a:t>
            </a:r>
            <a:r>
              <a:rPr lang="en-US" dirty="0" smtClean="0">
                <a:latin typeface="Albertus Medium" pitchFamily="18" charset="0"/>
              </a:rPr>
              <a:t>/ </a:t>
            </a:r>
          </a:p>
          <a:p>
            <a:pPr algn="l"/>
            <a:r>
              <a:rPr lang="en-US" b="1" dirty="0" smtClean="0"/>
              <a:t>Function: </a:t>
            </a:r>
            <a:r>
              <a:rPr lang="en-US" dirty="0" smtClean="0"/>
              <a:t>noun </a:t>
            </a:r>
          </a:p>
          <a:p>
            <a:pPr algn="l"/>
            <a:r>
              <a:rPr lang="en-US" b="1" dirty="0" smtClean="0"/>
              <a:t>Meaning:</a:t>
            </a:r>
            <a:br>
              <a:rPr lang="en-US" b="1" dirty="0" smtClean="0"/>
            </a:br>
            <a:r>
              <a:rPr lang="en-US" dirty="0" smtClean="0"/>
              <a:t>[</a:t>
            </a:r>
            <a:r>
              <a:rPr lang="en-US" dirty="0" err="1" smtClean="0"/>
              <a:t>noncount</a:t>
            </a:r>
            <a:r>
              <a:rPr lang="en-US" dirty="0" smtClean="0"/>
              <a:t>] </a:t>
            </a:r>
            <a:r>
              <a:rPr lang="en-US" b="1" dirty="0" smtClean="0"/>
              <a:t>:</a:t>
            </a:r>
            <a:r>
              <a:rPr lang="en-US" dirty="0" smtClean="0"/>
              <a:t> the use of violent acts to frighten the people in an area as a way of trying to achieve a political goal ▪ They have been arrested for acts of terrorism. ▪ international terrorism ▪ the fight/struggle/war against terrorism ▪ state terrorism [=terrorism by a government]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447800"/>
            <a:ext cx="8610600" cy="914400"/>
          </a:xfrm>
        </p:spPr>
        <p:txBody>
          <a:bodyPr>
            <a:normAutofit/>
          </a:bodyPr>
          <a:lstStyle/>
          <a:p>
            <a:pPr algn="l"/>
            <a:r>
              <a:rPr lang="en-US" sz="1600" dirty="0" smtClean="0"/>
              <a:t/>
            </a:r>
            <a:br>
              <a:rPr lang="en-US" sz="1600" dirty="0" smtClean="0"/>
            </a:br>
            <a:r>
              <a:rPr lang="en-US" sz="1100" dirty="0" smtClean="0"/>
              <a:t/>
            </a:r>
            <a:br>
              <a:rPr lang="en-US" sz="1100" dirty="0" smtClean="0"/>
            </a:br>
            <a:endParaRPr lang="en-US" sz="1100" dirty="0"/>
          </a:p>
        </p:txBody>
      </p:sp>
      <p:sp>
        <p:nvSpPr>
          <p:cNvPr id="5" name="TextBox 4"/>
          <p:cNvSpPr txBox="1"/>
          <p:nvPr/>
        </p:nvSpPr>
        <p:spPr>
          <a:xfrm>
            <a:off x="2514600" y="381000"/>
            <a:ext cx="4118050" cy="369332"/>
          </a:xfrm>
          <a:prstGeom prst="rect">
            <a:avLst/>
          </a:prstGeom>
          <a:noFill/>
        </p:spPr>
        <p:txBody>
          <a:bodyPr wrap="none" rtlCol="0">
            <a:spAutoFit/>
          </a:bodyPr>
          <a:lstStyle/>
          <a:p>
            <a:r>
              <a:rPr lang="en-US" dirty="0" smtClean="0"/>
              <a:t>One man’s Terrorist is another man’s hero</a:t>
            </a:r>
            <a:endParaRPr lang="en-US" dirty="0"/>
          </a:p>
        </p:txBody>
      </p:sp>
      <p:sp>
        <p:nvSpPr>
          <p:cNvPr id="3" name="AutoShape 2" descr="data:image/jpg;base64,/9j/4AAQSkZJRgABAQAAAQABAAD/2wBDAAkGBwgHBgkIBwgKCgkLDRYPDQwMDRsUFRAWIB0iIiAdHx8kKDQsJCYxJx8fLT0tMTU3Ojo6Iys/RD84QzQ5Ojf/2wBDAQoKCg0MDRoPDxo3JR8lNzc3Nzc3Nzc3Nzc3Nzc3Nzc3Nzc3Nzc3Nzc3Nzc3Nzc3Nzc3Nzc3Nzc3Nzc3Nzc3Nzf/wAARCADBAJADASIAAhEBAxEB/8QAHAAAAgMBAQEBAAAAAAAAAAAABAYCAwUHAAEI/8QAPxAAAgEDAwEFBQMLAwQDAAAAAQIDAAQRBRIhMQYTQVFhIjJxgaEUQpEHIzNDUmKxwdHh8BU0chYkNbJ0kuL/xAAUAQEAAAAAAAAAAAAAAAAAAAAA/8QAFBEBAAAAAAAAAAAAAAAAAAAAAP/aAAwDAQACEQMRAD8A00QGpGOpRip4oKtlSCVcF4r4RigpKVWYc5NEGl3tTrVzpxht7KItcT+63l/nnQa8vdW67pnVB+8cVlS6xCjuFhkfaM+ApMn1KW+ugFZp3X35SxA/sPqaY9PsbyZY0t2YSyn3QuMH1J/p86C09oYgNz2s2By/dkPtHyrUtLu1u0WS2nSTd0Gfa+Y8K1YPybLfIJNQuZY5duVeEgMp/ClLXeyd/wBkdQjuVuWfT5iEM+zIRieA4+7njkcUG8ynFVOKnp07XlsrybRKAN233TnOCvpxX115oByPOvLU2HNeC0ECKgwzRG3iqnFAO4GKGkUGinFDycUDaqYqxYsipKM1eiedBR3WBVbrRrqKoYYoApFIGa51reohtSu5dzd4sndqWHAVWwQPkK6ZIMjxrmHau2ks9ScSJ+buHcgqf2icn48j/wCtAy9ley8FvpkMwlzMyiZsfdBHG31xgZ8OcV0vs5o9tZxJNtR36jqcfM8n4muedmL2SWCBVXcUj2EfCugaVfW+3upJGhkUcq64xQMvfLjis3VrW31GwuLO8QPBOhjkBGeD/mflVcVxGssiPMrEYIAwOv8AcGoXF3BKjKkyFgeAG8aDkfZ+4lsu0V9otwd7Rs+xvPB5/r86YHU5pS1S5kT8pysAEdLgJJkgblYc5PqD/CnN1x4YoBSlfNlXMOa+EZoKSOKpYGiGU1ApQBtVEq0ayUPMooHBFq9RxVcYq8DigrdapZM0SRxVTCgHdMCkj8pVoH0uG4QHdFLtbH7JBp5krJ1vThqmnXFo3BkX2T5MDkfWgT9GW/Ol28loX73GZCvB5Jo5ou0Uq5tbpY7fA3bgw2c+LEYNY+j6vcaTePDOMKHKNjnBBwRTgZzc6bK0AZjtOWkbgn08vL50Gt/03BrHZ+3aG9k+2qdskxY7XPqPDNVab2QEEzSSXM6+7tjbYckdSCPa5x6UB2T7Uxrb3FmLGaObeGCTTeyPTdjp1PjTNq9wiWryxyoBz7SnO7jp/nlQYV3Y2/8A1XNcfZ1kZLZDJNjPdsMgDHTkfwq98HpQOh3T3MupyMWPemP8Bu4o9hQUEVDxq0iokUFTfCoGrGHNRIoB5BQc560bKKDuF4oHNBVwYYxUQOK+7aDxPFRYZr6OetSKnbQCstUunFFFTmq5AEBLHGBnJ6UHIe06PY9o7lDGdjv3iLnjkYyfnmt3TdQka1jt4u6jQR4eSUE7ePBR4n6UD27/ANMvbxrnSLuKW6jQfaoUb3gOjKehPgQKz9A12CMqJTyuMk87selA62kduj5fVgs5UYaK0jIPTByWz9Kz9Su7z7NPHdSxuEYMssQK71BPh8DVJ7TWbB0AHecAFQBjnw8qJ7OdodAF5qMuuWqS2lrCHhZiT+cyB3agHDE9cHyOelBq9kbdzaXFwxcpLJ7JI8AOT9a13WsHsv21m7R6xNZ3lvBA0qvJB3WRjb9w5PPsg/hTJIvP9aAQiqmowrVEi+VAMxqtjU5FNVEGghJQlx7pIotxkULcD2SKB3U5qZXioxLV+3igoC4qQGaky19RT5UFDLisrtIsbaHfLPL3SPCyF/2cggE+ma09Qvrayt3muJQoQZKjliOnA9a5n2g1aTtC0MNxaqkMUjkLuJ3A4Az64FAv3HZtYY1uVvFnAPLRYxnHgc1gy2s24kJn2uNp6nNPfZ/s1cX+rzWekoI02RPJI59w+1yPLp9TWvd9l761uZI5TKe4YEXCWgOPIg4GefTwoOctot3FbLPOu1WbaFYkHx6/hQj988o3ljHFnaT0A8APDk46V0SS3uTIgurhryITKrSYRe5QsAzkAZ4B6mq+0FvpE1+82m2Xc28eAjyOWdsE+0xPifoAKBU0O2vbK+ttQWRoDC4eMsMsxHp5H18663pmsWmrKDERFMRnuGP/AKnxFJ+hTWFvfSSalZpfK0eCjnBHqPoKGlRTGwT2VySq5zjy5oOilOSKqK84pK0ztFqGnHY7i5hzxHIeR8D1H1pzmvLayht5NSmW0efGVcFliz03sB7PxPHrQVSxdeKpaMAVoSIQTyG56qwIPqCOo9aFkTk0ATLxQdz0NaDrigbscGgdI2HnV3eDFBxVb86C7cD0+tLEXaia81660+2jiFvBFKe86vIy8cHOAM5q3tdrw0TTA67DNM4ijVj0yOW+VcyhlcqBFM0cq+xJsOCVPUeYzQMNxq95FrQvYra1tbhFCuobvi/Xlm6bsEcjgY4oNWku7xp5QGllkLMFGMk+lBxyy73jkx3YG5ABj45+lMXY61F1rmnqRuD3C5HoDk/QGg6T2X01NNubpNuJlhtY5T5tsJP8abzjjxzWDpim5vNUnBwrXaqD/wAY0/maz/yga+dN0wWtpJtu7vKqynmNOhb+Q+J8qBW7e6/Hf3z2Fhs+zQt7ZQD89ID446gdB65PlSTOxcBSu0tke14f1FTiR4AzSODGRn28Db8/KhrhLi/G23BihbgzNwSP3R5etBd2fubfTL+5ke2W6BhaEq6bkXcRnnIweBjyqP3faHNHadcT6ZpVxptsEMFyPzhYZP8Anw8qDKN44oKbWaS11GC5SKKXunDd3Lna2OmceuD8qaLeafV9ReW01Robe4Tu9RsbjDDu8c7PAZwVPoTg54pbKAc5FRZ9k+9XZG932TjcCOh8x6UG9f8Aa10vEttLgi/0+BBGg2csB5eQxj+Nb6SxXEMc8LZSRA6n0Irl0k81nd7LlMo7exNgYPoafuy0om0nuQTmByF/4nkfzoDJAMVn3mMGtCYY4rNvKBvjFWYqKChtYvhpumzXJxvUYQebHpQIHbd11TV5oWwYbde6U/vfeP4n6UqRQiC4jjEveY93PUDyz5VqtvcEsx3E5znnmgpz+fjDOFy2Cx8PWguvJe7KMTgH2T8D/cCmj8nuoW9trNlJePtijkYFsZAJUrz8M0nazb/YLuWIXkV1EFBWROjAjOMHkHwqzQtThikeGWdV3gbHOQpPkT4Hwz0NB+g4rpbLUtTtJWWNJdt5E56bCAr8/ulQfgwrk/aXXRd3k+oXcmIekSkchB7ox5+PxJq++7RvJ2bFhIkj38LFYJA5GImU7kJHVT0xS+lq35yS+zNOVyrjBRfQDw/CgmitfIk10v5s4KQn7vqfM/QVpRqu3jih7eMC2UZIwB8quX2VzuYgeNB9IqmTArZ1DRZ7TSLfUftFtLBMcFY29pPj+GPjWBM3HFALcyEEgVk6nfyW9xCEbB3oWB8uK05ldxtUZY9KU9UuftOog4wFZUPyxzQN13GlxGyOu4N09DWr2JuzBeNZzN+kXYp/eHIrGtpBJGCDk+NTm3wTLdQ8OpBBHnQdBnA5rKuz1rTjuFvbOK6jORKgY+h8R+NZ1115oHKMAjwpH7cakLq/WzhOYrc+0R0Lnr+A4+Zpr1K9+wabcXR4aNPZz+0en1Ncrn1CBXO5zJITkheSTQWBD41k6qClwq4Gx1POfGtJbvd7trc/Apj+Jqm+tVmEbyydyvXlcsR44HTyoB7TstPcaDNq/wBohWKJvajL+2QTjOKFSwgdtioxDAqxPT40w6XYQXGpWtlFEh76dIt0ntEEnAPPHjn5Uwv2Mi1GMvobXZIPDXD5iPzwNvwHl0oFDs1HFBoqvMzsVmcZ5OACAOPkfxrWkmWaKRQ6btvug84+FESab/ok76e0wd429pgMZJAbgeXNRm2iIqMjAxyKCcXswqWHs4HPhXmMbDKsOeKgspQAgY4oa6dZYnUEozD3x1B86C67sLnTCizwTQrKN0ayAgEeYoVsmirjVNV1GGFdSuln7hdseBwBgD8SAKFDA8YwfKggSqDLNtHicZpEvo3ttSmWRg7GTduHAbJzmna4MYGJZGQZ/V8t8qxO0uhPHolh2gjaR47t3WRW/VgMQn47Wz60BWi3Ide74zWuQHUq3Q0l6TcSQzq4/RtwfSnFCHjVgeCKBk7KTlrOa0brE+5f+J/uPrRN4PLmsPQ5RHqUe4lRIDG2PHxH1x+NME67ulBldu9TEtx9hyRBEN0uD1Y9B+H8aWLeOLYrsGVW6xjjI8yaI11mGq3C3PMrXDcfPj6UNKyrcIngoyw+HSgGuP8AtLuJ4AqrOvs7Rj61fe3PeQ2z55+zE48iWAP/AK0Cs4lSFD70Uns/DNUSu6yuhPQkD4Hmg1LHVGs9RtLvOe4kSTHntYH+td+kvIYgDCV7thvjI6FDyMfI1+ZpG3r6HjFdS7Fdphc6HbwXbhpbbNuS2NxX7p/Dj5UGP2z1KCTX7xmjWQCQDYR4hRWENSG4C2gVGPHHlWf2vmuRrd7JKCgadtvmR1B+GKxk1CaMHu3wx+9jkD0oHF7plGzOXA5qdjqj6bfW96bcXSxOWaFscjHHWlO31V4eCSVPXPP1o+LWbY/pGKmgadQ1N9V1Ce++yi2E5DGMDGDgc/E9aFljZhmNuaEttQhdfYmDD41MakqNtSLvm8FU4oJMl3MpCFExxnFTftZow7HXnZ6dZ3uAsojl7sFHYsWGOcjmszUdUdrabvplREU5igG4k+AZug58KTDnOSeTQXW0zQTBlYjHWnrTJ1mtVYY6c0kWFu13cR2yY72Q7Y8+LeA+fSmPsxK695aynDKcYPUefwoGGNzFKkqkgqwOfhzTozK4DqcqwDAj1pIYFSA3IzTXpTb7CLnJUYoFbt1p0lnr32og/Z7kqyP4BwAGB9fH51hs+6aRgeQMV2TWdIh1nT5bG4O1ZBlZAMlGHQ/551yDXdF1Ts7cGO7iLRt7kw5R/gfD4GgyWUgs653A5FekmWQgsCCRtOD4V9hWe7m7u2heV26LGpY/So6naXFhObe7j7uYAFkLAlc+Bx0PpQUM+0kZqy076YyJC5VcZfEgTj0z1PpVJTOzuUfevVifGmDsZ2T1DtDeyvbxI3c4O6Vto3Hnrg+VB91bsvJprWLXkkci3cO9NkuWXGMhgfHkf4KjFodg2A0io/gGOKZGgNpPJbXETJcW7GN43PQjw8iP7V6VVaHhU89jrkUAGlWMOj39tevZHULZGO+FVDZ44PwqXaWz0nV9QlvItJksIpApAhZQVOOcp4c0x9l9V7JwW09lrWnlLxicSDqB4bcEfiPHOazO+J9lhuHp/OgTouz0BfdaauikHo8eD9DVsmlxRf7i5uLxh+rhTCn480x3cUMxPeRRn12nP8KybuGCJXdYJgFBLPkqMD580Czr1+8zLaLELeKL9Upzz64rKFdU7G/k/tLnTE1XXY2me7XvIoCSu1D0Y4OST1x5fGuYyx7JpFxja5GPLBoPWUzW17bzocNFKrg+RBBpu7eXNtZdudVuNOBVnl3d2o9kEqCfqTSlAoMyFvdDDPwpoh7uXdfX8GWmYv3kmQMHpz8KCu07SSgL9stmC9O8ANO3ZzU4J1CxvuVhxilrbG0JEcIMR55kG38a9pLRWeoRGAhdzjKIxI548qDtMZopYklQo6I6nqGXI/ChYRk0YqkJkGgBvUsNC065ukggt0RC791GF3fgOvSuCBTcXEl1cK7tI5dj15PnXRO23adppptMjRzaqdszBc94QemfACluxaxddsL4byY4oM+O2tSgeGcIfwNbfZ6Se1inaC5dJFlBEkJC/d46fOqJrQjJSGIeZPNT0NCkt4G5B2HAGB40BMveNLJO26SSQlnwfaJ8+eDUXuwsG4oJUUc495fiOtEd1hiBnafDyoa6in3kxohOOGz1H+eFBuaja6Bb6Da3+n6kZrp2CvEmG6jJ4AyMVhtOsw/NvGh/eQ5/Cs2Mi0kbv9N7sNwXiH8vCiIO7J3wXEsfkCcfQigKWK5zn7SdvpGB/KvG3tZJF+2oZoy2JFZiC6nqMjoPhV0PeMcvOsg88AH6Gq71VU8yhQwIwSOfhQdKZUWNFiARFQKoXwAHAHyrkn5SOycenTPq1pKvdXcu1oCD7LkEkj04NdXicNawvngxqQflSH+UTVLKSW1szvdraUyyYA252kAZ8Tz0oOc6To0l65eYtHApwSFyW9B/WmaVGijRMkAeySPDy/z1qy1v4LqPZC3MfBU4yKucBiwIyKDAnV7S4je0CwNIOY/1bkdQR4ehFHWpE9xE6wvDIHXchHHUdD417UbcT23d/scqR1Fe7J29xd6isbFnWEFypPl0H40HY768j06IzS5CgZwBkmlnV+1UuoW7W9g0lqrDBkPDH09K1+08Mj26bOg60ntbFTnbzQUJbtjEgD+Z86HuNItpWLY2E+INHSRS4GDt+NVtGPvNz50Gd/pBXJW44+Jo7RIhbzXCvJuLKuPrUWU/tCowwNJ3pWQAjH3qDVdRuypqt1yuDjHlWRKLyNvZfcPINVRvtRi6ISPI0GmzSRkmNVb90tig57i6JOyxTPn3q0MuuLv23tsyDPvDkCmnQ9Os9agMg1axi8lkyXP8KBSkF3IcGyA89soorTLcy3CQxadKblzhVUF2Y+mK6hD2Z7JkLIX4Ue1tuDtP0z9a3rV9L0y2MGkLaW5P3uufjzk/jQIsR7T2nZ8CXQ7k3keQm0KQF8Dtzk/DFcn1K4uZrmY3JcSFj3it13eOa/S8lzbwgzT3SMx4LEgD5CuaflS03TL+ybV7UxLexH87tI/Op6+ZH9qDlMJeKVZYzhl8RTPb3C3FusqePveh8qXdg8TmjdPl7gsi5YN0UDJNBptIucfLAGc0yaVpY062Z5U2zzkMynnaB0H86joOmQWbC8u3Rrr9WjNnuv8A9fwrRlkSZx7YyQOMjFB0fTfdNB63+jX4mvV6gStY96l666CvV6gDfpVVv78/xH8K9XqD6/vUPN0r1eoBbn9CPhQmmf7pvhXq9QNHZX/eTf8Ax5KPvPf+Rr1eoKX/AEfzFZ2u/wDjrj/gP416vUCh40Vpf/krb/n/AFr1eoGQ+6P88ats/wDcw/GvV6g//9k="/>
          <p:cNvSpPr>
            <a:spLocks noChangeAspect="1" noChangeArrowheads="1"/>
          </p:cNvSpPr>
          <p:nvPr/>
        </p:nvSpPr>
        <p:spPr bwMode="auto">
          <a:xfrm>
            <a:off x="155575" y="-661988"/>
            <a:ext cx="1038225" cy="13811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data:image/jpg;base64,/9j/4AAQSkZJRgABAQAAAQABAAD/2wBDAAkGBwgHBgkIBwgKCgkLDRYPDQwMDRsUFRAWIB0iIiAdHx8kKDQsJCYxJx8fLT0tMTU3Ojo6Iys/RD84QzQ5Ojf/2wBDAQoKCg0MDRoPDxo3JR8lNzc3Nzc3Nzc3Nzc3Nzc3Nzc3Nzc3Nzc3Nzc3Nzc3Nzc3Nzc3Nzc3Nzc3Nzc3Nzc3Nzf/wAARCADBAJADASIAAhEBAxEB/8QAHAAAAgMBAQEBAAAAAAAAAAAABAYCAwUHAAEI/8QAPxAAAgEDAwEFBQMLAwQDAAAAAQIDAAQRBRIhMQYTQVFhIjJxgaEUQpEHIzNDUmKxwdHh8BU0chYkNbJ0kuL/xAAUAQEAAAAAAAAAAAAAAAAAAAAA/8QAFBEBAAAAAAAAAAAAAAAAAAAAAP/aAAwDAQACEQMRAD8A00QGpGOpRip4oKtlSCVcF4r4RigpKVWYc5NEGl3tTrVzpxht7KItcT+63l/nnQa8vdW67pnVB+8cVlS6xCjuFhkfaM+ApMn1KW+ugFZp3X35SxA/sPqaY9PsbyZY0t2YSyn3QuMH1J/p86C09oYgNz2s2By/dkPtHyrUtLu1u0WS2nSTd0Gfa+Y8K1YPybLfIJNQuZY5duVeEgMp/ClLXeyd/wBkdQjuVuWfT5iEM+zIRieA4+7njkcUG8ynFVOKnp07XlsrybRKAN233TnOCvpxX115oByPOvLU2HNeC0ECKgwzRG3iqnFAO4GKGkUGinFDycUDaqYqxYsipKM1eiedBR3WBVbrRrqKoYYoApFIGa51reohtSu5dzd4sndqWHAVWwQPkK6ZIMjxrmHau2ks9ScSJ+buHcgqf2icn48j/wCtAy9ley8FvpkMwlzMyiZsfdBHG31xgZ8OcV0vs5o9tZxJNtR36jqcfM8n4muedmL2SWCBVXcUj2EfCugaVfW+3upJGhkUcq64xQMvfLjis3VrW31GwuLO8QPBOhjkBGeD/mflVcVxGssiPMrEYIAwOv8AcGoXF3BKjKkyFgeAG8aDkfZ+4lsu0V9otwd7Rs+xvPB5/r86YHU5pS1S5kT8pysAEdLgJJkgblYc5PqD/CnN1x4YoBSlfNlXMOa+EZoKSOKpYGiGU1ApQBtVEq0ayUPMooHBFq9RxVcYq8DigrdapZM0SRxVTCgHdMCkj8pVoH0uG4QHdFLtbH7JBp5krJ1vThqmnXFo3BkX2T5MDkfWgT9GW/Ol28loX73GZCvB5Jo5ou0Uq5tbpY7fA3bgw2c+LEYNY+j6vcaTePDOMKHKNjnBBwRTgZzc6bK0AZjtOWkbgn08vL50Gt/03BrHZ+3aG9k+2qdskxY7XPqPDNVab2QEEzSSXM6+7tjbYckdSCPa5x6UB2T7Uxrb3FmLGaObeGCTTeyPTdjp1PjTNq9wiWryxyoBz7SnO7jp/nlQYV3Y2/8A1XNcfZ1kZLZDJNjPdsMgDHTkfwq98HpQOh3T3MupyMWPemP8Bu4o9hQUEVDxq0iokUFTfCoGrGHNRIoB5BQc560bKKDuF4oHNBVwYYxUQOK+7aDxPFRYZr6OetSKnbQCstUunFFFTmq5AEBLHGBnJ6UHIe06PY9o7lDGdjv3iLnjkYyfnmt3TdQka1jt4u6jQR4eSUE7ePBR4n6UD27/ANMvbxrnSLuKW6jQfaoUb3gOjKehPgQKz9A12CMqJTyuMk87selA62kduj5fVgs5UYaK0jIPTByWz9Kz9Su7z7NPHdSxuEYMssQK71BPh8DVJ7TWbB0AHecAFQBjnw8qJ7OdodAF5qMuuWqS2lrCHhZiT+cyB3agHDE9cHyOelBq9kbdzaXFwxcpLJ7JI8AOT9a13WsHsv21m7R6xNZ3lvBA0qvJB3WRjb9w5PPsg/hTJIvP9aAQiqmowrVEi+VAMxqtjU5FNVEGghJQlx7pIotxkULcD2SKB3U5qZXioxLV+3igoC4qQGaky19RT5UFDLisrtIsbaHfLPL3SPCyF/2cggE+ma09Qvrayt3muJQoQZKjliOnA9a5n2g1aTtC0MNxaqkMUjkLuJ3A4Az64FAv3HZtYY1uVvFnAPLRYxnHgc1gy2s24kJn2uNp6nNPfZ/s1cX+rzWekoI02RPJI59w+1yPLp9TWvd9l761uZI5TKe4YEXCWgOPIg4GefTwoOctot3FbLPOu1WbaFYkHx6/hQj988o3ljHFnaT0A8APDk46V0SS3uTIgurhryITKrSYRe5QsAzkAZ4B6mq+0FvpE1+82m2Xc28eAjyOWdsE+0xPifoAKBU0O2vbK+ttQWRoDC4eMsMsxHp5H18663pmsWmrKDERFMRnuGP/AKnxFJ+hTWFvfSSalZpfK0eCjnBHqPoKGlRTGwT2VySq5zjy5oOilOSKqK84pK0ztFqGnHY7i5hzxHIeR8D1H1pzmvLayht5NSmW0efGVcFliz03sB7PxPHrQVSxdeKpaMAVoSIQTyG56qwIPqCOo9aFkTk0ATLxQdz0NaDrigbscGgdI2HnV3eDFBxVb86C7cD0+tLEXaia81660+2jiFvBFKe86vIy8cHOAM5q3tdrw0TTA67DNM4ijVj0yOW+VcyhlcqBFM0cq+xJsOCVPUeYzQMNxq95FrQvYra1tbhFCuobvi/Xlm6bsEcjgY4oNWku7xp5QGllkLMFGMk+lBxyy73jkx3YG5ABj45+lMXY61F1rmnqRuD3C5HoDk/QGg6T2X01NNubpNuJlhtY5T5tsJP8abzjjxzWDpim5vNUnBwrXaqD/wAY0/maz/yga+dN0wWtpJtu7vKqynmNOhb+Q+J8qBW7e6/Hf3z2Fhs+zQt7ZQD89ID446gdB65PlSTOxcBSu0tke14f1FTiR4AzSODGRn28Db8/KhrhLi/G23BihbgzNwSP3R5etBd2fubfTL+5ke2W6BhaEq6bkXcRnnIweBjyqP3faHNHadcT6ZpVxptsEMFyPzhYZP8Anw8qDKN44oKbWaS11GC5SKKXunDd3Lna2OmceuD8qaLeafV9ReW01Robe4Tu9RsbjDDu8c7PAZwVPoTg54pbKAc5FRZ9k+9XZG932TjcCOh8x6UG9f8Aa10vEttLgi/0+BBGg2csB5eQxj+Nb6SxXEMc8LZSRA6n0Irl0k81nd7LlMo7exNgYPoafuy0om0nuQTmByF/4nkfzoDJAMVn3mMGtCYY4rNvKBvjFWYqKChtYvhpumzXJxvUYQebHpQIHbd11TV5oWwYbde6U/vfeP4n6UqRQiC4jjEveY93PUDyz5VqtvcEsx3E5znnmgpz+fjDOFy2Cx8PWguvJe7KMTgH2T8D/cCmj8nuoW9trNlJePtijkYFsZAJUrz8M0nazb/YLuWIXkV1EFBWROjAjOMHkHwqzQtThikeGWdV3gbHOQpPkT4Hwz0NB+g4rpbLUtTtJWWNJdt5E56bCAr8/ulQfgwrk/aXXRd3k+oXcmIekSkchB7ox5+PxJq++7RvJ2bFhIkj38LFYJA5GImU7kJHVT0xS+lq35yS+zNOVyrjBRfQDw/CgmitfIk10v5s4KQn7vqfM/QVpRqu3jih7eMC2UZIwB8quX2VzuYgeNB9IqmTArZ1DRZ7TSLfUftFtLBMcFY29pPj+GPjWBM3HFALcyEEgVk6nfyW9xCEbB3oWB8uK05ldxtUZY9KU9UuftOog4wFZUPyxzQN13GlxGyOu4N09DWr2JuzBeNZzN+kXYp/eHIrGtpBJGCDk+NTm3wTLdQ8OpBBHnQdBnA5rKuz1rTjuFvbOK6jORKgY+h8R+NZ1115oHKMAjwpH7cakLq/WzhOYrc+0R0Lnr+A4+Zpr1K9+wabcXR4aNPZz+0en1Ncrn1CBXO5zJITkheSTQWBD41k6qClwq4Gx1POfGtJbvd7trc/Apj+Jqm+tVmEbyydyvXlcsR44HTyoB7TstPcaDNq/wBohWKJvajL+2QTjOKFSwgdtioxDAqxPT40w6XYQXGpWtlFEh76dIt0ntEEnAPPHjn5Uwv2Mi1GMvobXZIPDXD5iPzwNvwHl0oFDs1HFBoqvMzsVmcZ5OACAOPkfxrWkmWaKRQ6btvug84+FESab/ok76e0wd429pgMZJAbgeXNRm2iIqMjAxyKCcXswqWHs4HPhXmMbDKsOeKgspQAgY4oa6dZYnUEozD3x1B86C67sLnTCizwTQrKN0ayAgEeYoVsmirjVNV1GGFdSuln7hdseBwBgD8SAKFDA8YwfKggSqDLNtHicZpEvo3ttSmWRg7GTduHAbJzmna4MYGJZGQZ/V8t8qxO0uhPHolh2gjaR47t3WRW/VgMQn47Wz60BWi3Ide74zWuQHUq3Q0l6TcSQzq4/RtwfSnFCHjVgeCKBk7KTlrOa0brE+5f+J/uPrRN4PLmsPQ5RHqUe4lRIDG2PHxH1x+NME67ulBldu9TEtx9hyRBEN0uD1Y9B+H8aWLeOLYrsGVW6xjjI8yaI11mGq3C3PMrXDcfPj6UNKyrcIngoyw+HSgGuP8AtLuJ4AqrOvs7Rj61fe3PeQ2z55+zE48iWAP/AK0Cs4lSFD70Uns/DNUSu6yuhPQkD4Hmg1LHVGs9RtLvOe4kSTHntYH+td+kvIYgDCV7thvjI6FDyMfI1+ZpG3r6HjFdS7Fdphc6HbwXbhpbbNuS2NxX7p/Dj5UGP2z1KCTX7xmjWQCQDYR4hRWENSG4C2gVGPHHlWf2vmuRrd7JKCgadtvmR1B+GKxk1CaMHu3wx+9jkD0oHF7plGzOXA5qdjqj6bfW96bcXSxOWaFscjHHWlO31V4eCSVPXPP1o+LWbY/pGKmgadQ1N9V1Ce++yi2E5DGMDGDgc/E9aFljZhmNuaEttQhdfYmDD41MakqNtSLvm8FU4oJMl3MpCFExxnFTftZow7HXnZ6dZ3uAsojl7sFHYsWGOcjmszUdUdrabvplREU5igG4k+AZug58KTDnOSeTQXW0zQTBlYjHWnrTJ1mtVYY6c0kWFu13cR2yY72Q7Y8+LeA+fSmPsxK695aynDKcYPUefwoGGNzFKkqkgqwOfhzTozK4DqcqwDAj1pIYFSA3IzTXpTb7CLnJUYoFbt1p0lnr32og/Z7kqyP4BwAGB9fH51hs+6aRgeQMV2TWdIh1nT5bG4O1ZBlZAMlGHQ/551yDXdF1Ts7cGO7iLRt7kw5R/gfD4GgyWUgs653A5FekmWQgsCCRtOD4V9hWe7m7u2heV26LGpY/So6naXFhObe7j7uYAFkLAlc+Bx0PpQUM+0kZqy076YyJC5VcZfEgTj0z1PpVJTOzuUfevVifGmDsZ2T1DtDeyvbxI3c4O6Vto3Hnrg+VB91bsvJprWLXkkci3cO9NkuWXGMhgfHkf4KjFodg2A0io/gGOKZGgNpPJbXETJcW7GN43PQjw8iP7V6VVaHhU89jrkUAGlWMOj39tevZHULZGO+FVDZ44PwqXaWz0nV9QlvItJksIpApAhZQVOOcp4c0x9l9V7JwW09lrWnlLxicSDqB4bcEfiPHOazO+J9lhuHp/OgTouz0BfdaauikHo8eD9DVsmlxRf7i5uLxh+rhTCn480x3cUMxPeRRn12nP8KybuGCJXdYJgFBLPkqMD580Czr1+8zLaLELeKL9Upzz64rKFdU7G/k/tLnTE1XXY2me7XvIoCSu1D0Y4OST1x5fGuYyx7JpFxja5GPLBoPWUzW17bzocNFKrg+RBBpu7eXNtZdudVuNOBVnl3d2o9kEqCfqTSlAoMyFvdDDPwpoh7uXdfX8GWmYv3kmQMHpz8KCu07SSgL9stmC9O8ANO3ZzU4J1CxvuVhxilrbG0JEcIMR55kG38a9pLRWeoRGAhdzjKIxI548qDtMZopYklQo6I6nqGXI/ChYRk0YqkJkGgBvUsNC065ukggt0RC791GF3fgOvSuCBTcXEl1cK7tI5dj15PnXRO23adppptMjRzaqdszBc94QemfACluxaxddsL4byY4oM+O2tSgeGcIfwNbfZ6Se1inaC5dJFlBEkJC/d46fOqJrQjJSGIeZPNT0NCkt4G5B2HAGB40BMveNLJO26SSQlnwfaJ8+eDUXuwsG4oJUUc495fiOtEd1hiBnafDyoa6in3kxohOOGz1H+eFBuaja6Bb6Da3+n6kZrp2CvEmG6jJ4AyMVhtOsw/NvGh/eQ5/Cs2Mi0kbv9N7sNwXiH8vCiIO7J3wXEsfkCcfQigKWK5zn7SdvpGB/KvG3tZJF+2oZoy2JFZiC6nqMjoPhV0PeMcvOsg88AH6Gq71VU8yhQwIwSOfhQdKZUWNFiARFQKoXwAHAHyrkn5SOycenTPq1pKvdXcu1oCD7LkEkj04NdXicNawvngxqQflSH+UTVLKSW1szvdraUyyYA252kAZ8Tz0oOc6To0l65eYtHApwSFyW9B/WmaVGijRMkAeySPDy/z1qy1v4LqPZC3MfBU4yKucBiwIyKDAnV7S4je0CwNIOY/1bkdQR4ehFHWpE9xE6wvDIHXchHHUdD417UbcT23d/scqR1Fe7J29xd6isbFnWEFypPl0H40HY768j06IzS5CgZwBkmlnV+1UuoW7W9g0lqrDBkPDH09K1+08Mj26bOg60ntbFTnbzQUJbtjEgD+Z86HuNItpWLY2E+INHSRS4GDt+NVtGPvNz50Gd/pBXJW44+Jo7RIhbzXCvJuLKuPrUWU/tCowwNJ3pWQAjH3qDVdRuypqt1yuDjHlWRKLyNvZfcPINVRvtRi6ISPI0GmzSRkmNVb90tig57i6JOyxTPn3q0MuuLv23tsyDPvDkCmnQ9Os9agMg1axi8lkyXP8KBSkF3IcGyA89soorTLcy3CQxadKblzhVUF2Y+mK6hD2Z7JkLIX4Ue1tuDtP0z9a3rV9L0y2MGkLaW5P3uufjzk/jQIsR7T2nZ8CXQ7k3keQm0KQF8Dtzk/DFcn1K4uZrmY3JcSFj3it13eOa/S8lzbwgzT3SMx4LEgD5CuaflS03TL+ybV7UxLexH87tI/Op6+ZH9qDlMJeKVZYzhl8RTPb3C3FusqePveh8qXdg8TmjdPl7gsi5YN0UDJNBptIucfLAGc0yaVpY062Z5U2zzkMynnaB0H86joOmQWbC8u3Rrr9WjNnuv8A9fwrRlkSZx7YyQOMjFB0fTfdNB63+jX4mvV6gStY96l666CvV6gDfpVVv78/xH8K9XqD6/vUPN0r1eoBbn9CPhQmmf7pvhXq9QNHZX/eTf8Ax5KPvPf+Rr1eoKX/AEfzFZ2u/wDjrj/gP416vUCh40Vpf/krb/n/AFr1eoGQ+6P88ats/wDcw/GvV6g//9k="/>
          <p:cNvSpPr>
            <a:spLocks noChangeAspect="1" noChangeArrowheads="1"/>
          </p:cNvSpPr>
          <p:nvPr/>
        </p:nvSpPr>
        <p:spPr bwMode="auto">
          <a:xfrm>
            <a:off x="155575" y="-661988"/>
            <a:ext cx="1038225" cy="13811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0" name="Picture 6" descr="http://www.sonofthesouth.net/union-generals/sherman/sherman-sitting.jpg"/>
          <p:cNvPicPr>
            <a:picLocks noChangeAspect="1" noChangeArrowheads="1"/>
          </p:cNvPicPr>
          <p:nvPr/>
        </p:nvPicPr>
        <p:blipFill>
          <a:blip r:embed="rId2" cstate="print"/>
          <a:srcRect/>
          <a:stretch>
            <a:fillRect/>
          </a:stretch>
        </p:blipFill>
        <p:spPr bwMode="auto">
          <a:xfrm>
            <a:off x="2209800" y="1143000"/>
            <a:ext cx="1676400" cy="2239054"/>
          </a:xfrm>
          <a:prstGeom prst="rect">
            <a:avLst/>
          </a:prstGeom>
          <a:noFill/>
        </p:spPr>
      </p:pic>
      <p:pic>
        <p:nvPicPr>
          <p:cNvPr id="1032" name="Picture 8" descr="http://www.visitingdc.com/images/george-washington-picture.jpg"/>
          <p:cNvPicPr>
            <a:picLocks noChangeAspect="1" noChangeArrowheads="1"/>
          </p:cNvPicPr>
          <p:nvPr/>
        </p:nvPicPr>
        <p:blipFill>
          <a:blip r:embed="rId3" cstate="print"/>
          <a:srcRect/>
          <a:stretch>
            <a:fillRect/>
          </a:stretch>
        </p:blipFill>
        <p:spPr bwMode="auto">
          <a:xfrm>
            <a:off x="5715000" y="4191000"/>
            <a:ext cx="2438400" cy="2018543"/>
          </a:xfrm>
          <a:prstGeom prst="rect">
            <a:avLst/>
          </a:prstGeom>
          <a:noFill/>
        </p:spPr>
      </p:pic>
      <p:pic>
        <p:nvPicPr>
          <p:cNvPr id="10" name="Picture 6" descr="http://t3.gstatic.com/images?q=tbn:ANd9GcS0j2Lyceb0w-1Aqr9OvbSXZVfdVWxzWKa4xbKlRiwnwGNGz65ybg"/>
          <p:cNvPicPr>
            <a:picLocks noChangeAspect="1" noChangeArrowheads="1"/>
          </p:cNvPicPr>
          <p:nvPr/>
        </p:nvPicPr>
        <p:blipFill>
          <a:blip r:embed="rId4" cstate="print"/>
          <a:srcRect/>
          <a:stretch>
            <a:fillRect/>
          </a:stretch>
        </p:blipFill>
        <p:spPr bwMode="auto">
          <a:xfrm>
            <a:off x="6705600" y="914400"/>
            <a:ext cx="1682928" cy="2377470"/>
          </a:xfrm>
          <a:prstGeom prst="rect">
            <a:avLst/>
          </a:prstGeom>
          <a:noFill/>
        </p:spPr>
      </p:pic>
      <p:pic>
        <p:nvPicPr>
          <p:cNvPr id="1034" name="Picture 10" descr="http://www.wahid.fr/wp-content/uploads/2008/07/yasser-arafat.jpg"/>
          <p:cNvPicPr>
            <a:picLocks noChangeAspect="1" noChangeArrowheads="1"/>
          </p:cNvPicPr>
          <p:nvPr/>
        </p:nvPicPr>
        <p:blipFill>
          <a:blip r:embed="rId5" cstate="print"/>
          <a:srcRect/>
          <a:stretch>
            <a:fillRect/>
          </a:stretch>
        </p:blipFill>
        <p:spPr bwMode="auto">
          <a:xfrm>
            <a:off x="228600" y="4724400"/>
            <a:ext cx="2209800" cy="1707071"/>
          </a:xfrm>
          <a:prstGeom prst="rect">
            <a:avLst/>
          </a:prstGeom>
          <a:noFill/>
        </p:spPr>
      </p:pic>
      <p:pic>
        <p:nvPicPr>
          <p:cNvPr id="1036" name="Picture 12" descr="http://www.september11news.com/OsamsBinLaden2Lrg.jpg"/>
          <p:cNvPicPr>
            <a:picLocks noChangeAspect="1" noChangeArrowheads="1"/>
          </p:cNvPicPr>
          <p:nvPr/>
        </p:nvPicPr>
        <p:blipFill>
          <a:blip r:embed="rId6" cstate="print"/>
          <a:srcRect/>
          <a:stretch>
            <a:fillRect/>
          </a:stretch>
        </p:blipFill>
        <p:spPr bwMode="auto">
          <a:xfrm>
            <a:off x="3962400" y="1447800"/>
            <a:ext cx="2514600" cy="2286000"/>
          </a:xfrm>
          <a:prstGeom prst="rect">
            <a:avLst/>
          </a:prstGeom>
          <a:noFill/>
        </p:spPr>
      </p:pic>
      <p:pic>
        <p:nvPicPr>
          <p:cNvPr id="1038" name="Picture 14" descr="http://www.nndb.com/people/360/000098066/michael-collins-1-sized.jpg"/>
          <p:cNvPicPr>
            <a:picLocks noChangeAspect="1" noChangeArrowheads="1"/>
          </p:cNvPicPr>
          <p:nvPr/>
        </p:nvPicPr>
        <p:blipFill>
          <a:blip r:embed="rId7" cstate="print"/>
          <a:srcRect/>
          <a:stretch>
            <a:fillRect/>
          </a:stretch>
        </p:blipFill>
        <p:spPr bwMode="auto">
          <a:xfrm>
            <a:off x="2895600" y="3962399"/>
            <a:ext cx="1905000" cy="2560081"/>
          </a:xfrm>
          <a:prstGeom prst="rect">
            <a:avLst/>
          </a:prstGeom>
          <a:noFill/>
        </p:spPr>
      </p:pic>
      <p:pic>
        <p:nvPicPr>
          <p:cNvPr id="1040" name="Picture 16" descr="http://www.monthlyjoongang.com/wp-content/uploads/2010/04/kim-jong-il.jpg"/>
          <p:cNvPicPr>
            <a:picLocks noChangeAspect="1" noChangeArrowheads="1"/>
          </p:cNvPicPr>
          <p:nvPr/>
        </p:nvPicPr>
        <p:blipFill>
          <a:blip r:embed="rId8" cstate="print"/>
          <a:srcRect/>
          <a:stretch>
            <a:fillRect/>
          </a:stretch>
        </p:blipFill>
        <p:spPr bwMode="auto">
          <a:xfrm>
            <a:off x="304800" y="1828800"/>
            <a:ext cx="1747157" cy="2286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40"/>
                                        </p:tgtEl>
                                        <p:attrNameLst>
                                          <p:attrName>style.visibility</p:attrName>
                                        </p:attrNameLst>
                                      </p:cBhvr>
                                      <p:to>
                                        <p:strVal val="visible"/>
                                      </p:to>
                                    </p:set>
                                    <p:animEffect transition="in" filter="fade">
                                      <p:cBhvr>
                                        <p:cTn id="7" dur="2000"/>
                                        <p:tgtEl>
                                          <p:spTgt spid="104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030"/>
                                        </p:tgtEl>
                                        <p:attrNameLst>
                                          <p:attrName>style.visibility</p:attrName>
                                        </p:attrNameLst>
                                      </p:cBhvr>
                                      <p:to>
                                        <p:strVal val="visible"/>
                                      </p:to>
                                    </p:set>
                                    <p:anim calcmode="lin" valueType="num">
                                      <p:cBhvr additive="base">
                                        <p:cTn id="12" dur="500" fill="hold"/>
                                        <p:tgtEl>
                                          <p:spTgt spid="1030"/>
                                        </p:tgtEl>
                                        <p:attrNameLst>
                                          <p:attrName>ppt_x</p:attrName>
                                        </p:attrNameLst>
                                      </p:cBhvr>
                                      <p:tavLst>
                                        <p:tav tm="0">
                                          <p:val>
                                            <p:strVal val="#ppt_x"/>
                                          </p:val>
                                        </p:tav>
                                        <p:tav tm="100000">
                                          <p:val>
                                            <p:strVal val="#ppt_x"/>
                                          </p:val>
                                        </p:tav>
                                      </p:tavLst>
                                    </p:anim>
                                    <p:anim calcmode="lin" valueType="num">
                                      <p:cBhvr additive="base">
                                        <p:cTn id="13"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036"/>
                                        </p:tgtEl>
                                        <p:attrNameLst>
                                          <p:attrName>style.visibility</p:attrName>
                                        </p:attrNameLst>
                                      </p:cBhvr>
                                      <p:to>
                                        <p:strVal val="visible"/>
                                      </p:to>
                                    </p:set>
                                    <p:animEffect transition="in" filter="wipe(down)">
                                      <p:cBhvr>
                                        <p:cTn id="18" dur="500"/>
                                        <p:tgtEl>
                                          <p:spTgt spid="1036"/>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34"/>
                                        </p:tgtEl>
                                        <p:attrNameLst>
                                          <p:attrName>style.visibility</p:attrName>
                                        </p:attrNameLst>
                                      </p:cBhvr>
                                      <p:to>
                                        <p:strVal val="visible"/>
                                      </p:to>
                                    </p:set>
                                    <p:animEffect transition="in" filter="fade">
                                      <p:cBhvr>
                                        <p:cTn id="29" dur="2000"/>
                                        <p:tgtEl>
                                          <p:spTgt spid="103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038"/>
                                        </p:tgtEl>
                                        <p:attrNameLst>
                                          <p:attrName>style.visibility</p:attrName>
                                        </p:attrNameLst>
                                      </p:cBhvr>
                                      <p:to>
                                        <p:strVal val="visible"/>
                                      </p:to>
                                    </p:set>
                                    <p:anim calcmode="lin" valueType="num">
                                      <p:cBhvr additive="base">
                                        <p:cTn id="34" dur="500" fill="hold"/>
                                        <p:tgtEl>
                                          <p:spTgt spid="1038"/>
                                        </p:tgtEl>
                                        <p:attrNameLst>
                                          <p:attrName>ppt_x</p:attrName>
                                        </p:attrNameLst>
                                      </p:cBhvr>
                                      <p:tavLst>
                                        <p:tav tm="0">
                                          <p:val>
                                            <p:strVal val="#ppt_x"/>
                                          </p:val>
                                        </p:tav>
                                        <p:tav tm="100000">
                                          <p:val>
                                            <p:strVal val="#ppt_x"/>
                                          </p:val>
                                        </p:tav>
                                      </p:tavLst>
                                    </p:anim>
                                    <p:anim calcmode="lin" valueType="num">
                                      <p:cBhvr additive="base">
                                        <p:cTn id="35" dur="500" fill="hold"/>
                                        <p:tgtEl>
                                          <p:spTgt spid="1038"/>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32"/>
                                        </p:tgtEl>
                                        <p:attrNameLst>
                                          <p:attrName>style.visibility</p:attrName>
                                        </p:attrNameLst>
                                      </p:cBhvr>
                                      <p:to>
                                        <p:strVal val="visible"/>
                                      </p:to>
                                    </p:set>
                                    <p:animEffect transition="in" filter="fade">
                                      <p:cBhvr>
                                        <p:cTn id="40" dur="20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447800"/>
            <a:ext cx="8610600" cy="4724400"/>
          </a:xfrm>
        </p:spPr>
        <p:txBody>
          <a:bodyPr>
            <a:normAutofit/>
          </a:bodyPr>
          <a:lstStyle/>
          <a:p>
            <a:pPr algn="l"/>
            <a:r>
              <a:rPr lang="en-US" sz="1600" dirty="0" smtClean="0"/>
              <a:t>Early “Terrorist” Jewish (Zealots) groups active during the Roman occupation of the first century Middle East.  The favored weapon of the </a:t>
            </a:r>
            <a:r>
              <a:rPr lang="en-US" sz="1600" dirty="0" err="1" smtClean="0"/>
              <a:t>Sicari</a:t>
            </a:r>
            <a:r>
              <a:rPr lang="en-US" sz="1600" dirty="0" smtClean="0"/>
              <a:t> was the </a:t>
            </a:r>
            <a:r>
              <a:rPr lang="en-US" sz="1600" i="1" dirty="0" err="1" smtClean="0"/>
              <a:t>sica</a:t>
            </a:r>
            <a:r>
              <a:rPr lang="en-US" sz="1600" i="1" dirty="0" smtClean="0"/>
              <a:t> </a:t>
            </a:r>
            <a:r>
              <a:rPr lang="en-US" sz="1600" dirty="0" smtClean="0"/>
              <a:t>(the short dagger which gave them their name, which literally means ‘dagger men’), which they used these to murder those (mainly Jews) they deemed apostate and thus selected for execution.</a:t>
            </a:r>
            <a:br>
              <a:rPr lang="en-US" sz="1600" dirty="0" smtClean="0"/>
            </a:br>
            <a:r>
              <a:rPr lang="en-US" sz="1100" dirty="0" smtClean="0"/>
              <a:t/>
            </a:r>
            <a:br>
              <a:rPr lang="en-US" sz="1100" dirty="0" smtClean="0"/>
            </a:br>
            <a:endParaRPr lang="en-US" sz="1100" dirty="0"/>
          </a:p>
        </p:txBody>
      </p:sp>
      <p:pic>
        <p:nvPicPr>
          <p:cNvPr id="1026" name="Picture 2"/>
          <p:cNvPicPr>
            <a:picLocks noChangeAspect="1" noChangeArrowheads="1"/>
          </p:cNvPicPr>
          <p:nvPr/>
        </p:nvPicPr>
        <p:blipFill>
          <a:blip r:embed="rId2" cstate="print"/>
          <a:srcRect l="27143" t="27429" r="46667" b="19238"/>
          <a:stretch>
            <a:fillRect/>
          </a:stretch>
        </p:blipFill>
        <p:spPr bwMode="auto">
          <a:xfrm>
            <a:off x="4114800" y="457200"/>
            <a:ext cx="3053443" cy="38862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l="38095" t="38857" r="57143" b="32952"/>
          <a:stretch>
            <a:fillRect/>
          </a:stretch>
        </p:blipFill>
        <p:spPr bwMode="auto">
          <a:xfrm>
            <a:off x="2133600" y="1371600"/>
            <a:ext cx="762000" cy="2819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447800"/>
            <a:ext cx="8610600" cy="4724400"/>
          </a:xfrm>
        </p:spPr>
        <p:txBody>
          <a:bodyPr>
            <a:normAutofit/>
          </a:bodyPr>
          <a:lstStyle/>
          <a:p>
            <a:pPr algn="l"/>
            <a:r>
              <a:rPr lang="en-US" sz="1600" dirty="0" smtClean="0"/>
              <a:t/>
            </a:r>
            <a:br>
              <a:rPr lang="en-US" sz="1600" dirty="0" smtClean="0"/>
            </a:br>
            <a:r>
              <a:rPr lang="en-US" sz="1600" dirty="0" smtClean="0"/>
              <a:t/>
            </a:r>
            <a:br>
              <a:rPr lang="en-US" sz="1600" dirty="0" smtClean="0"/>
            </a:br>
            <a:r>
              <a:rPr lang="en-US" sz="1600" dirty="0" smtClean="0"/>
              <a:t>The English word ‘terrorism’ comes from the </a:t>
            </a:r>
            <a:r>
              <a:rPr lang="en-US" sz="1600" i="1" dirty="0" smtClean="0"/>
              <a:t>regime de la </a:t>
            </a:r>
            <a:r>
              <a:rPr lang="en-US" sz="1600" i="1" dirty="0" err="1" smtClean="0"/>
              <a:t>terreur</a:t>
            </a:r>
            <a:r>
              <a:rPr lang="en-US" sz="1600" i="1" dirty="0" smtClean="0"/>
              <a:t> </a:t>
            </a:r>
            <a:r>
              <a:rPr lang="en-US" sz="1600" dirty="0" smtClean="0"/>
              <a:t>that prevailed in France from 1793-1794.  Originally an instrument of the state, the regime was designed to consolidate the power of the newly-installed revolutionary government, protecting it from elements considered ‘subversive.’  Always value-laden, terrorism was, initially, a positive term.  The French revolutionary leader, </a:t>
            </a:r>
            <a:r>
              <a:rPr lang="en-US" sz="1600" dirty="0" err="1" smtClean="0"/>
              <a:t>Maximilien</a:t>
            </a:r>
            <a:r>
              <a:rPr lang="en-US" sz="1600" dirty="0" smtClean="0"/>
              <a:t> Robespierre, viewed it as vital if the new French Republic was to survive its infancy, proclaiming in 1794 that: “Terror is nothing other than justice, prompt, severe, inflexible; it is therefore an emanation of virtue; it is not so much a special principle as it is a consequence of the general principle of democracy applied to our country's most urgent needs.”</a:t>
            </a:r>
            <a:r>
              <a:rPr lang="en-US" sz="1100" dirty="0" smtClean="0"/>
              <a:t/>
            </a:r>
            <a:br>
              <a:rPr lang="en-US" sz="1100" dirty="0" smtClean="0"/>
            </a:br>
            <a:r>
              <a:rPr lang="en-US" sz="1100" dirty="0" smtClean="0"/>
              <a:t/>
            </a:r>
            <a:br>
              <a:rPr lang="en-US" sz="1100" dirty="0" smtClean="0"/>
            </a:br>
            <a:endParaRPr lang="en-US" sz="1100" dirty="0"/>
          </a:p>
        </p:txBody>
      </p:sp>
      <p:pic>
        <p:nvPicPr>
          <p:cNvPr id="2050" name="Picture 2"/>
          <p:cNvPicPr>
            <a:picLocks noChangeAspect="1" noChangeArrowheads="1"/>
          </p:cNvPicPr>
          <p:nvPr/>
        </p:nvPicPr>
        <p:blipFill>
          <a:blip r:embed="rId2" cstate="print"/>
          <a:srcRect l="34762" t="42667" r="52857" b="34476"/>
          <a:stretch>
            <a:fillRect/>
          </a:stretch>
        </p:blipFill>
        <p:spPr bwMode="auto">
          <a:xfrm>
            <a:off x="5562600" y="609600"/>
            <a:ext cx="2590800" cy="2989385"/>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l="30476" t="30190" r="49524" b="24095"/>
          <a:stretch>
            <a:fillRect/>
          </a:stretch>
        </p:blipFill>
        <p:spPr bwMode="auto">
          <a:xfrm>
            <a:off x="1219200" y="533400"/>
            <a:ext cx="228600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447800"/>
            <a:ext cx="8610600" cy="4724400"/>
          </a:xfrm>
        </p:spPr>
        <p:txBody>
          <a:bodyPr>
            <a:normAutofit/>
          </a:bodyPr>
          <a:lstStyle/>
          <a:p>
            <a:r>
              <a:rPr lang="en-US" sz="1100" dirty="0" smtClean="0"/>
              <a:t/>
            </a:r>
            <a:br>
              <a:rPr lang="en-US" sz="1100" dirty="0" smtClean="0"/>
            </a:br>
            <a:r>
              <a:rPr lang="en-US" sz="1100" dirty="0" smtClean="0"/>
              <a:t/>
            </a:r>
            <a:br>
              <a:rPr lang="en-US" sz="1100" dirty="0" smtClean="0"/>
            </a:br>
            <a:r>
              <a:rPr lang="en-US" sz="1600" dirty="0" smtClean="0"/>
              <a:t>Long before the outbreak of Word War I in Europe in 1914, what would later be termed state-sponsored terrorism had already started to manifest itself.  For instance, many officials in the Serbian government and military were involved (albeit unofficially) in supporting, training and arming the various Balkan groups (Black Hand) which were active prior to the assassination of the Archduke Franz Ferdinand on June 28, 1914 in Sarajevo.  He was assassinated by </a:t>
            </a:r>
            <a:r>
              <a:rPr lang="en-US" sz="1600" dirty="0" err="1" smtClean="0"/>
              <a:t>Gavrilo</a:t>
            </a:r>
            <a:r>
              <a:rPr lang="en-US" sz="1600" dirty="0" smtClean="0"/>
              <a:t> </a:t>
            </a:r>
            <a:r>
              <a:rPr lang="en-US" sz="1600" dirty="0" err="1" smtClean="0"/>
              <a:t>Princip</a:t>
            </a:r>
            <a:r>
              <a:rPr lang="en-US" sz="1600" dirty="0" smtClean="0"/>
              <a:t>. </a:t>
            </a:r>
            <a:r>
              <a:rPr lang="en-US" sz="1100" dirty="0" smtClean="0"/>
              <a:t/>
            </a:r>
            <a:br>
              <a:rPr lang="en-US" sz="1100" dirty="0" smtClean="0"/>
            </a:br>
            <a:r>
              <a:rPr lang="en-US" sz="1100" dirty="0" smtClean="0"/>
              <a:t/>
            </a:r>
            <a:br>
              <a:rPr lang="en-US" sz="1100" dirty="0" smtClean="0"/>
            </a:br>
            <a:endParaRPr lang="en-US" sz="1100" dirty="0"/>
          </a:p>
        </p:txBody>
      </p:sp>
      <p:pic>
        <p:nvPicPr>
          <p:cNvPr id="3074" name="Picture 2"/>
          <p:cNvPicPr>
            <a:picLocks noChangeAspect="1" noChangeArrowheads="1"/>
          </p:cNvPicPr>
          <p:nvPr/>
        </p:nvPicPr>
        <p:blipFill>
          <a:blip r:embed="rId2" cstate="print"/>
          <a:srcRect l="77619" t="31238" r="5238" b="40572"/>
          <a:stretch>
            <a:fillRect/>
          </a:stretch>
        </p:blipFill>
        <p:spPr bwMode="auto">
          <a:xfrm>
            <a:off x="5638800" y="761999"/>
            <a:ext cx="3124200" cy="3210983"/>
          </a:xfrm>
          <a:prstGeom prst="rect">
            <a:avLst/>
          </a:prstGeom>
          <a:noFill/>
          <a:ln w="9525">
            <a:noFill/>
            <a:miter lim="800000"/>
            <a:headEnd/>
            <a:tailEnd/>
          </a:ln>
        </p:spPr>
      </p:pic>
      <p:pic>
        <p:nvPicPr>
          <p:cNvPr id="3075" name="Picture 3"/>
          <p:cNvPicPr>
            <a:picLocks noChangeAspect="1" noChangeArrowheads="1"/>
          </p:cNvPicPr>
          <p:nvPr/>
        </p:nvPicPr>
        <p:blipFill>
          <a:blip r:embed="rId3" cstate="print"/>
          <a:srcRect l="83334" t="48762" r="2381" b="20069"/>
          <a:stretch>
            <a:fillRect/>
          </a:stretch>
        </p:blipFill>
        <p:spPr bwMode="auto">
          <a:xfrm>
            <a:off x="1066800" y="609600"/>
            <a:ext cx="2514600" cy="3429000"/>
          </a:xfrm>
          <a:prstGeom prst="rect">
            <a:avLst/>
          </a:prstGeom>
          <a:noFill/>
          <a:ln w="9525">
            <a:noFill/>
            <a:miter lim="800000"/>
            <a:headEnd/>
            <a:tailEnd/>
          </a:ln>
        </p:spPr>
      </p:pic>
      <p:pic>
        <p:nvPicPr>
          <p:cNvPr id="3077" name="Picture 5" descr="http://upload.wikimedia.org/wikipedia/commons/d/d3/Gavrilloprincip.jpg"/>
          <p:cNvPicPr>
            <a:picLocks noChangeAspect="1" noChangeArrowheads="1"/>
          </p:cNvPicPr>
          <p:nvPr/>
        </p:nvPicPr>
        <p:blipFill>
          <a:blip r:embed="rId4" cstate="print"/>
          <a:srcRect/>
          <a:stretch>
            <a:fillRect/>
          </a:stretch>
        </p:blipFill>
        <p:spPr bwMode="auto">
          <a:xfrm>
            <a:off x="3657600" y="1524000"/>
            <a:ext cx="1676400" cy="1635654"/>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l="10476" t="23619" r="66191" b="18476"/>
          <a:stretch>
            <a:fillRect/>
          </a:stretch>
        </p:blipFill>
        <p:spPr bwMode="auto">
          <a:xfrm>
            <a:off x="5557587" y="152400"/>
            <a:ext cx="3586414" cy="5562600"/>
          </a:xfrm>
          <a:prstGeom prst="rect">
            <a:avLst/>
          </a:prstGeom>
          <a:noFill/>
          <a:ln w="9525">
            <a:noFill/>
            <a:miter lim="800000"/>
            <a:headEnd/>
            <a:tailEnd/>
          </a:ln>
        </p:spPr>
      </p:pic>
      <p:pic>
        <p:nvPicPr>
          <p:cNvPr id="17411" name="Picture 3"/>
          <p:cNvPicPr>
            <a:picLocks noChangeAspect="1" noChangeArrowheads="1"/>
          </p:cNvPicPr>
          <p:nvPr/>
        </p:nvPicPr>
        <p:blipFill>
          <a:blip r:embed="rId3" cstate="print"/>
          <a:srcRect l="40000" t="37809" r="45238" b="26381"/>
          <a:stretch>
            <a:fillRect/>
          </a:stretch>
        </p:blipFill>
        <p:spPr bwMode="auto">
          <a:xfrm>
            <a:off x="457200" y="685800"/>
            <a:ext cx="1676400" cy="2541639"/>
          </a:xfrm>
          <a:prstGeom prst="rect">
            <a:avLst/>
          </a:prstGeom>
          <a:noFill/>
          <a:ln w="9525">
            <a:noFill/>
            <a:miter lim="800000"/>
            <a:headEnd/>
            <a:tailEnd/>
          </a:ln>
        </p:spPr>
      </p:pic>
      <p:sp>
        <p:nvSpPr>
          <p:cNvPr id="8" name="Title 7"/>
          <p:cNvSpPr>
            <a:spLocks noGrp="1"/>
          </p:cNvSpPr>
          <p:nvPr>
            <p:ph type="ctrTitle"/>
          </p:nvPr>
        </p:nvSpPr>
        <p:spPr>
          <a:xfrm>
            <a:off x="2133600" y="533400"/>
            <a:ext cx="3505200" cy="533400"/>
          </a:xfrm>
        </p:spPr>
        <p:txBody>
          <a:bodyPr>
            <a:noAutofit/>
          </a:bodyPr>
          <a:lstStyle/>
          <a:p>
            <a:r>
              <a:rPr lang="en-US" sz="1600" dirty="0" smtClean="0"/>
              <a:t>Irish Brotherhood would fight the for independence from British rule until the 1920’s when Ireland would become a Republic. </a:t>
            </a:r>
            <a:endParaRPr lang="en-US" sz="1600" dirty="0"/>
          </a:p>
        </p:txBody>
      </p:sp>
      <p:pic>
        <p:nvPicPr>
          <p:cNvPr id="17412" name="Picture 4"/>
          <p:cNvPicPr>
            <a:picLocks noChangeAspect="1" noChangeArrowheads="1"/>
          </p:cNvPicPr>
          <p:nvPr/>
        </p:nvPicPr>
        <p:blipFill>
          <a:blip r:embed="rId4" cstate="print"/>
          <a:srcRect l="13333" t="23619" r="45238" b="35041"/>
          <a:stretch>
            <a:fillRect/>
          </a:stretch>
        </p:blipFill>
        <p:spPr bwMode="auto">
          <a:xfrm>
            <a:off x="457200" y="3352800"/>
            <a:ext cx="5131676" cy="32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304800" y="381000"/>
            <a:ext cx="4495800" cy="1371600"/>
          </a:xfrm>
        </p:spPr>
        <p:txBody>
          <a:bodyPr>
            <a:noAutofit/>
          </a:bodyPr>
          <a:lstStyle/>
          <a:p>
            <a:r>
              <a:rPr lang="en-US" sz="1600" dirty="0" smtClean="0"/>
              <a:t>Irish Republican Army  (Catholic) in recent years have conducted assassinations, bombings, and other violent acts to gain political independence/ power for Northern Ireland, which still politically belongs to the United Kingdom </a:t>
            </a:r>
            <a:endParaRPr lang="en-US" sz="1600" dirty="0"/>
          </a:p>
        </p:txBody>
      </p:sp>
      <p:pic>
        <p:nvPicPr>
          <p:cNvPr id="18434" name="Picture 2"/>
          <p:cNvPicPr>
            <a:picLocks noChangeAspect="1" noChangeArrowheads="1"/>
          </p:cNvPicPr>
          <p:nvPr/>
        </p:nvPicPr>
        <p:blipFill>
          <a:blip r:embed="rId2" cstate="print"/>
          <a:srcRect l="40952" t="39619" r="41905" b="39810"/>
          <a:stretch>
            <a:fillRect/>
          </a:stretch>
        </p:blipFill>
        <p:spPr bwMode="auto">
          <a:xfrm>
            <a:off x="0" y="2209800"/>
            <a:ext cx="4495800" cy="3371850"/>
          </a:xfrm>
          <a:prstGeom prst="rect">
            <a:avLst/>
          </a:prstGeom>
          <a:noFill/>
          <a:ln w="9525">
            <a:noFill/>
            <a:miter lim="800000"/>
            <a:headEnd/>
            <a:tailEnd/>
          </a:ln>
        </p:spPr>
      </p:pic>
      <p:pic>
        <p:nvPicPr>
          <p:cNvPr id="18436" name="Picture 4" descr="http://www.armybase.us/wp-content/uploads/2009/09/Real-Irish-Republican-Army-RIRA.JPG"/>
          <p:cNvPicPr>
            <a:picLocks noChangeAspect="1" noChangeArrowheads="1"/>
          </p:cNvPicPr>
          <p:nvPr/>
        </p:nvPicPr>
        <p:blipFill>
          <a:blip r:embed="rId3" cstate="print"/>
          <a:srcRect/>
          <a:stretch>
            <a:fillRect/>
          </a:stretch>
        </p:blipFill>
        <p:spPr bwMode="auto">
          <a:xfrm>
            <a:off x="5791200" y="228600"/>
            <a:ext cx="1659141" cy="2210774"/>
          </a:xfrm>
          <a:prstGeom prst="rect">
            <a:avLst/>
          </a:prstGeom>
          <a:noFill/>
        </p:spPr>
      </p:pic>
      <p:sp>
        <p:nvSpPr>
          <p:cNvPr id="9" name="Rectangle 8"/>
          <p:cNvSpPr/>
          <p:nvPr/>
        </p:nvSpPr>
        <p:spPr>
          <a:xfrm>
            <a:off x="4572000" y="5943600"/>
            <a:ext cx="4572000" cy="646331"/>
          </a:xfrm>
          <a:prstGeom prst="rect">
            <a:avLst/>
          </a:prstGeom>
        </p:spPr>
        <p:txBody>
          <a:bodyPr>
            <a:spAutoFit/>
          </a:bodyPr>
          <a:lstStyle/>
          <a:p>
            <a:r>
              <a:rPr lang="en-US" dirty="0" smtClean="0"/>
              <a:t>Gerry Adams, president of Sinn Fein the political wing of the Irish Republican Army</a:t>
            </a:r>
            <a:endParaRPr lang="en-US" dirty="0"/>
          </a:p>
        </p:txBody>
      </p:sp>
      <p:pic>
        <p:nvPicPr>
          <p:cNvPr id="18438" name="Picture 6" descr="http://t3.gstatic.com/images?q=tbn:ANd9GcS0j2Lyceb0w-1Aqr9OvbSXZVfdVWxzWKa4xbKlRiwnwGNGz65ybg"/>
          <p:cNvPicPr>
            <a:picLocks noChangeAspect="1" noChangeArrowheads="1"/>
          </p:cNvPicPr>
          <p:nvPr/>
        </p:nvPicPr>
        <p:blipFill>
          <a:blip r:embed="rId4" cstate="print"/>
          <a:srcRect/>
          <a:stretch>
            <a:fillRect/>
          </a:stretch>
        </p:blipFill>
        <p:spPr bwMode="auto">
          <a:xfrm>
            <a:off x="5410200" y="2590800"/>
            <a:ext cx="2285679" cy="322897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228600" y="2362200"/>
            <a:ext cx="4495800" cy="1371600"/>
          </a:xfrm>
        </p:spPr>
        <p:txBody>
          <a:bodyPr>
            <a:noAutofit/>
          </a:bodyPr>
          <a:lstStyle/>
          <a:p>
            <a:r>
              <a:rPr lang="en-US" sz="1600" dirty="0" smtClean="0">
                <a:solidFill>
                  <a:schemeClr val="tx1"/>
                </a:solidFill>
              </a:rPr>
              <a:t>Modern Islamic Terrorists</a:t>
            </a:r>
            <a:r>
              <a:rPr lang="en-US" sz="1600" b="1" dirty="0" smtClean="0">
                <a:solidFill>
                  <a:schemeClr val="tx1"/>
                </a:solidFill>
              </a:rPr>
              <a:t> </a:t>
            </a:r>
            <a:r>
              <a:rPr lang="en-US" sz="1600" dirty="0" smtClean="0">
                <a:solidFill>
                  <a:schemeClr val="tx1"/>
                </a:solidFill>
              </a:rPr>
              <a:t>is a widely used, although disputed, term for acts of terrorism committed by Muslims for the purpose of achieving varying political ends. For example, Osama bin Laden's stated goal of ending American military presence in the Middle East and the Arabian Peninsula,</a:t>
            </a:r>
            <a:r>
              <a:rPr lang="en-US" sz="1600" baseline="30000" dirty="0" smtClean="0">
                <a:solidFill>
                  <a:schemeClr val="tx1"/>
                </a:solidFill>
              </a:rPr>
              <a:t> </a:t>
            </a:r>
            <a:r>
              <a:rPr lang="en-US" sz="1600" dirty="0" smtClean="0">
                <a:solidFill>
                  <a:schemeClr val="tx1"/>
                </a:solidFill>
              </a:rPr>
              <a:t>overthrowing Arab regimes he considers corrupt and insufficiently religious, ending American support for Israel, and returning East Timor</a:t>
            </a:r>
            <a:r>
              <a:rPr lang="en-US" sz="1600" baseline="30000" dirty="0" smtClean="0">
                <a:solidFill>
                  <a:schemeClr val="tx1"/>
                </a:solidFill>
              </a:rPr>
              <a:t> </a:t>
            </a:r>
            <a:r>
              <a:rPr lang="en-US" sz="1600" dirty="0" smtClean="0">
                <a:solidFill>
                  <a:schemeClr val="tx1"/>
                </a:solidFill>
              </a:rPr>
              <a:t>and Kashmir</a:t>
            </a:r>
            <a:r>
              <a:rPr lang="en-US" sz="1600" baseline="30000" dirty="0" smtClean="0">
                <a:solidFill>
                  <a:schemeClr val="tx1"/>
                </a:solidFill>
              </a:rPr>
              <a:t> </a:t>
            </a:r>
            <a:r>
              <a:rPr lang="en-US" sz="1600" dirty="0" smtClean="0">
                <a:solidFill>
                  <a:schemeClr val="tx1"/>
                </a:solidFill>
              </a:rPr>
              <a:t>to rule by Muslims.</a:t>
            </a:r>
            <a:endParaRPr lang="en-US" sz="1600" dirty="0">
              <a:solidFill>
                <a:schemeClr val="tx1"/>
              </a:solidFill>
            </a:endParaRPr>
          </a:p>
        </p:txBody>
      </p:sp>
      <p:pic>
        <p:nvPicPr>
          <p:cNvPr id="20482" name="Picture 2" descr="http://www.theodoresworld.net/pics/0507/HAMAS_all_terroristsImage1.jpg"/>
          <p:cNvPicPr>
            <a:picLocks noChangeAspect="1" noChangeArrowheads="1"/>
          </p:cNvPicPr>
          <p:nvPr/>
        </p:nvPicPr>
        <p:blipFill>
          <a:blip r:embed="rId2" cstate="print"/>
          <a:srcRect/>
          <a:stretch>
            <a:fillRect/>
          </a:stretch>
        </p:blipFill>
        <p:spPr bwMode="auto">
          <a:xfrm>
            <a:off x="533400" y="4191000"/>
            <a:ext cx="3102428" cy="2057400"/>
          </a:xfrm>
          <a:prstGeom prst="rect">
            <a:avLst/>
          </a:prstGeom>
          <a:noFill/>
        </p:spPr>
      </p:pic>
      <p:pic>
        <p:nvPicPr>
          <p:cNvPr id="20484" name="Picture 4" descr="http://www.asianews.it/files/img/ISLAM_terrorist_kidnappers-thumb.jpg"/>
          <p:cNvPicPr>
            <a:picLocks noChangeAspect="1" noChangeArrowheads="1"/>
          </p:cNvPicPr>
          <p:nvPr/>
        </p:nvPicPr>
        <p:blipFill>
          <a:blip r:embed="rId3" cstate="print"/>
          <a:srcRect/>
          <a:stretch>
            <a:fillRect/>
          </a:stretch>
        </p:blipFill>
        <p:spPr bwMode="auto">
          <a:xfrm>
            <a:off x="6348397" y="4419600"/>
            <a:ext cx="2795603" cy="2057400"/>
          </a:xfrm>
          <a:prstGeom prst="rect">
            <a:avLst/>
          </a:prstGeom>
          <a:noFill/>
        </p:spPr>
      </p:pic>
      <p:pic>
        <p:nvPicPr>
          <p:cNvPr id="20486" name="Picture 6" descr="http://1.bp.blogspot.com/_QfVWU-2pVL4/S8H2i1mmLdI/AAAAAAAANak/1ARH4W8ioNE/s640/terrorist-islam-koran.jpg"/>
          <p:cNvPicPr>
            <a:picLocks noChangeAspect="1" noChangeArrowheads="1"/>
          </p:cNvPicPr>
          <p:nvPr/>
        </p:nvPicPr>
        <p:blipFill>
          <a:blip r:embed="rId4" cstate="print"/>
          <a:srcRect/>
          <a:stretch>
            <a:fillRect/>
          </a:stretch>
        </p:blipFill>
        <p:spPr bwMode="auto">
          <a:xfrm>
            <a:off x="7172114" y="1"/>
            <a:ext cx="1971885" cy="2743200"/>
          </a:xfrm>
          <a:prstGeom prst="rect">
            <a:avLst/>
          </a:prstGeom>
          <a:noFill/>
        </p:spPr>
      </p:pic>
      <p:pic>
        <p:nvPicPr>
          <p:cNvPr id="20488" name="Picture 8" descr="http://2.bp.blogspot.com/_QtvAcWMueqk/SqnWR7lHgqI/AAAAAAAABWo/hkCfqFIgtaQ/s400/wtc_9-11.jpg">
            <a:hlinkClick r:id="rId5"/>
          </p:cNvPr>
          <p:cNvPicPr>
            <a:picLocks noChangeAspect="1" noChangeArrowheads="1"/>
          </p:cNvPicPr>
          <p:nvPr/>
        </p:nvPicPr>
        <p:blipFill>
          <a:blip r:embed="rId6" cstate="print"/>
          <a:srcRect/>
          <a:stretch>
            <a:fillRect/>
          </a:stretch>
        </p:blipFill>
        <p:spPr bwMode="auto">
          <a:xfrm>
            <a:off x="4648200" y="533400"/>
            <a:ext cx="2201812" cy="259080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673</TotalTime>
  <Words>321</Words>
  <Application>Microsoft Office PowerPoint</Application>
  <PresentationFormat>On-screen Show (4:3)</PresentationFormat>
  <Paragraphs>21</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Solstice</vt:lpstr>
      <vt:lpstr>Slide 1</vt:lpstr>
      <vt:lpstr>Terrorism</vt:lpstr>
      <vt:lpstr>  </vt:lpstr>
      <vt:lpstr>Early “Terrorist” Jewish (Zealots) groups active during the Roman occupation of the first century Middle East.  The favored weapon of the Sicari was the sica (the short dagger which gave them their name, which literally means ‘dagger men’), which they used these to murder those (mainly Jews) they deemed apostate and thus selected for execution.  </vt:lpstr>
      <vt:lpstr>  The English word ‘terrorism’ comes from the regime de la terreur that prevailed in France from 1793-1794.  Originally an instrument of the state, the regime was designed to consolidate the power of the newly-installed revolutionary government, protecting it from elements considered ‘subversive.’  Always value-laden, terrorism was, initially, a positive term.  The French revolutionary leader, Maximilien Robespierre, viewed it as vital if the new French Republic was to survive its infancy, proclaiming in 1794 that: “Terror is nothing other than justice, prompt, severe, inflexible; it is therefore an emanation of virtue; it is not so much a special principle as it is a consequence of the general principle of democracy applied to our country's most urgent needs.”  </vt:lpstr>
      <vt:lpstr>  Long before the outbreak of Word War I in Europe in 1914, what would later be termed state-sponsored terrorism had already started to manifest itself.  For instance, many officials in the Serbian government and military were involved (albeit unofficially) in supporting, training and arming the various Balkan groups (Black Hand) which were active prior to the assassination of the Archduke Franz Ferdinand on June 28, 1914 in Sarajevo.  He was assassinated by Gavrilo Princip.   </vt:lpstr>
      <vt:lpstr>Irish Brotherhood would fight the for independence from British rule until the 1920’s when Ireland would become a Republic. </vt:lpstr>
      <vt:lpstr>Irish Republican Army  (Catholic) in recent years have conducted assassinations, bombings, and other violent acts to gain political independence/ power for Northern Ireland, which still politically belongs to the United Kingdom </vt:lpstr>
      <vt:lpstr>Modern Islamic Terrorists is a widely used, although disputed, term for acts of terrorism committed by Muslims for the purpose of achieving varying political ends. For example, Osama bin Laden's stated goal of ending American military presence in the Middle East and the Arabian Peninsula, overthrowing Arab regimes he considers corrupt and insufficiently religious, ending American support for Israel, and returning East Timor and Kashmir to rule by Muslims.</vt:lpstr>
      <vt:lpstr>Ku Klux Klan far-right  terror organization in the United States, which have advocated extremist reactionary currents such as white supremacy, white nationalism anti-Jewish and Catholic, and anti-immigration historically expressed through Christian terrorism and a fervent anti-communist stance. The current manifestation is splintered into several chapters and is widely considered to be a hate group .</vt:lpstr>
      <vt:lpstr>Slide 11</vt:lpstr>
    </vt:vector>
  </TitlesOfParts>
  <Company>District Site License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RothC</dc:creator>
  <cp:lastModifiedBy>McFaddeR</cp:lastModifiedBy>
  <cp:revision>71</cp:revision>
  <dcterms:created xsi:type="dcterms:W3CDTF">2010-08-24T17:59:39Z</dcterms:created>
  <dcterms:modified xsi:type="dcterms:W3CDTF">2010-12-10T19:35:29Z</dcterms:modified>
</cp:coreProperties>
</file>